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4"/>
  </p:sldMasterIdLst>
  <p:notesMasterIdLst>
    <p:notesMasterId r:id="rId20"/>
  </p:notesMasterIdLst>
  <p:sldIdLst>
    <p:sldId id="256" r:id="rId5"/>
    <p:sldId id="309" r:id="rId6"/>
    <p:sldId id="261" r:id="rId7"/>
    <p:sldId id="262" r:id="rId8"/>
    <p:sldId id="310" r:id="rId9"/>
    <p:sldId id="323" r:id="rId10"/>
    <p:sldId id="336" r:id="rId11"/>
    <p:sldId id="329" r:id="rId12"/>
    <p:sldId id="331" r:id="rId13"/>
    <p:sldId id="333" r:id="rId14"/>
    <p:sldId id="335" r:id="rId15"/>
    <p:sldId id="337" r:id="rId16"/>
    <p:sldId id="339" r:id="rId17"/>
    <p:sldId id="338" r:id="rId18"/>
    <p:sldId id="340" r:id="rId19"/>
  </p:sldIdLst>
  <p:sldSz cx="9144000" cy="5143500" type="screen16x9"/>
  <p:notesSz cx="6858000" cy="9144000"/>
  <p:embeddedFontLst>
    <p:embeddedFont>
      <p:font typeface="M PLUS Rounded 1c" panose="020B0604020202020204" charset="-128"/>
      <p:regular r:id="rId21"/>
      <p:bold r:id="rId22"/>
    </p:embeddedFont>
    <p:embeddedFont>
      <p:font typeface="#9Slide03 Bebas Neue Bold" panose="020B0604020202020204" charset="0"/>
      <p:bold r:id="rId23"/>
    </p:embeddedFont>
    <p:embeddedFont>
      <p:font typeface="Bebas Neue" panose="020B0604020202020204" charset="0"/>
      <p:regular r:id="rId24"/>
    </p:embeddedFont>
    <p:embeddedFont>
      <p:font typeface="Cambria Math" panose="02040503050406030204" pitchFamily="18" charset="0"/>
      <p:regular r:id="rId25"/>
    </p:embeddedFont>
    <p:embeddedFont>
      <p:font typeface="Tahoma" panose="020B0604030504040204" pitchFamily="34" charset="0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Untitled Section" id="{961C38DA-3E98-4017-942D-28E5D27548F2}">
          <p14:sldIdLst>
            <p14:sldId id="256"/>
            <p14:sldId id="309"/>
            <p14:sldId id="261"/>
            <p14:sldId id="262"/>
            <p14:sldId id="310"/>
            <p14:sldId id="323"/>
            <p14:sldId id="336"/>
            <p14:sldId id="329"/>
            <p14:sldId id="331"/>
            <p14:sldId id="333"/>
            <p14:sldId id="335"/>
            <p14:sldId id="337"/>
            <p14:sldId id="339"/>
            <p14:sldId id="338"/>
            <p14:sldId id="34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900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ý Thanh Hải" initials="LTH" lastIdx="1" clrIdx="0">
    <p:extLst>
      <p:ext uri="{19B8F6BF-5375-455C-9EA6-DF929625EA0E}">
        <p15:presenceInfo xmlns:p15="http://schemas.microsoft.com/office/powerpoint/2012/main" userId="Lý Thanh Hả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E737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7AD81E-02B8-4ABB-9C35-964C1F7B8424}">
  <a:tblStyle styleId="{557AD81E-02B8-4ABB-9C35-964C1F7B84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9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c80b931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c80b931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4914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0b76e1d57_1_14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0b76e1d57_1_14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cc80b931f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cc80b931f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0b76e1d57_1_14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0b76e1d57_1_14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11780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2033660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 r="79854"/>
          <a:stretch/>
        </p:blipFill>
        <p:spPr>
          <a:xfrm>
            <a:off x="0" y="0"/>
            <a:ext cx="18122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27707" y="2077575"/>
            <a:ext cx="6096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27700" y="4177425"/>
            <a:ext cx="6096300" cy="4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32950" y="0"/>
            <a:ext cx="4020500" cy="34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980863" y="2536605"/>
            <a:ext cx="29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80863" y="1043717"/>
            <a:ext cx="3297300" cy="13497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0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980863" y="3378417"/>
            <a:ext cx="29274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21375" y="-1129125"/>
            <a:ext cx="2926098" cy="35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923750" y="2722850"/>
            <a:ext cx="2926098" cy="35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720000" y="1389600"/>
            <a:ext cx="3705300" cy="3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●"/>
              <a:defRPr>
                <a:solidFill>
                  <a:srgbClr val="FFFCEB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○"/>
              <a:defRPr>
                <a:solidFill>
                  <a:srgbClr val="FFFCEB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■"/>
              <a:defRPr>
                <a:solidFill>
                  <a:srgbClr val="FFFCEB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●"/>
              <a:defRPr>
                <a:solidFill>
                  <a:srgbClr val="FFFCEB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○"/>
              <a:defRPr>
                <a:solidFill>
                  <a:srgbClr val="FFFCEB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■"/>
              <a:defRPr>
                <a:solidFill>
                  <a:srgbClr val="FFFCEB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●"/>
              <a:defRPr>
                <a:solidFill>
                  <a:srgbClr val="FFFCEB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○"/>
              <a:defRPr>
                <a:solidFill>
                  <a:srgbClr val="FFFCEB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■"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pic>
        <p:nvPicPr>
          <p:cNvPr id="36" name="Google Shape;3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09325" y="-1129125"/>
            <a:ext cx="2926098" cy="35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767600" y="14684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072050" y="14601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3"/>
          </p:nvPr>
        </p:nvSpPr>
        <p:spPr>
          <a:xfrm>
            <a:off x="2072050" y="19548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4" hasCustomPrompt="1"/>
          </p:nvPr>
        </p:nvSpPr>
        <p:spPr>
          <a:xfrm>
            <a:off x="4728500" y="14684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5"/>
          </p:nvPr>
        </p:nvSpPr>
        <p:spPr>
          <a:xfrm>
            <a:off x="6033000" y="14601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6"/>
          </p:nvPr>
        </p:nvSpPr>
        <p:spPr>
          <a:xfrm>
            <a:off x="6033000" y="19548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7" hasCustomPrompt="1"/>
          </p:nvPr>
        </p:nvSpPr>
        <p:spPr>
          <a:xfrm>
            <a:off x="767600" y="31422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8"/>
          </p:nvPr>
        </p:nvSpPr>
        <p:spPr>
          <a:xfrm>
            <a:off x="2072050" y="31339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9"/>
          </p:nvPr>
        </p:nvSpPr>
        <p:spPr>
          <a:xfrm>
            <a:off x="2072050" y="36286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3" hasCustomPrompt="1"/>
          </p:nvPr>
        </p:nvSpPr>
        <p:spPr>
          <a:xfrm>
            <a:off x="4728500" y="31422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4"/>
          </p:nvPr>
        </p:nvSpPr>
        <p:spPr>
          <a:xfrm>
            <a:off x="6033000" y="31339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5"/>
          </p:nvPr>
        </p:nvSpPr>
        <p:spPr>
          <a:xfrm>
            <a:off x="6033000" y="36286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21375" y="-1129125"/>
            <a:ext cx="2926098" cy="35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●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○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■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●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○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■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●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○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■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72" r:id="rId6"/>
    <p:sldLayoutId id="2147483673" r:id="rId7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>
            <a:spLocks noGrp="1"/>
          </p:cNvSpPr>
          <p:nvPr>
            <p:ph type="ctrTitle"/>
          </p:nvPr>
        </p:nvSpPr>
        <p:spPr>
          <a:xfrm>
            <a:off x="2453640" y="1188720"/>
            <a:ext cx="6348004" cy="12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vi-VN" sz="3500" b="1" dirty="0">
                <a:latin typeface="#9Slide03 Bebas Neue Bold" panose="020B0606020202050201" pitchFamily="34" charset="0"/>
              </a:rPr>
              <a:t>Tìm tần số cơ bản của tín hiệu tiếng nói</a:t>
            </a:r>
            <a:br>
              <a:rPr lang="vi-VN" sz="4000" dirty="0">
                <a:latin typeface="#9Slide03 Bebas Neue Bold" panose="020B0606020202050201" pitchFamily="34" charset="0"/>
              </a:rPr>
            </a:br>
            <a:r>
              <a:rPr lang="en-US" sz="4000" dirty="0">
                <a:latin typeface="#9Slide03 Bebas Neue Bold" panose="020B0606020202050201" pitchFamily="34" charset="0"/>
              </a:rPr>
              <a:t>                                                          </a:t>
            </a:r>
            <a:r>
              <a:rPr lang="en-US" sz="3000" dirty="0" err="1">
                <a:solidFill>
                  <a:srgbClr val="FFFCEB"/>
                </a:solidFill>
                <a:latin typeface="#9Slide03 Bebas Neue Bold" panose="020B0606020202050201" pitchFamily="34" charset="0"/>
              </a:rPr>
              <a:t>Nhóm</a:t>
            </a:r>
            <a:r>
              <a:rPr lang="en-US" sz="3000" dirty="0">
                <a:solidFill>
                  <a:srgbClr val="FFFCEB"/>
                </a:solidFill>
                <a:latin typeface="#9Slide03 Bebas Neue Bold" panose="020B0606020202050201" pitchFamily="34" charset="0"/>
              </a:rPr>
              <a:t> 06</a:t>
            </a:r>
          </a:p>
        </p:txBody>
      </p:sp>
      <p:sp>
        <p:nvSpPr>
          <p:cNvPr id="163" name="Google Shape;163;p30"/>
          <p:cNvSpPr txBox="1">
            <a:spLocks noGrp="1"/>
          </p:cNvSpPr>
          <p:nvPr>
            <p:ph type="subTitle" idx="1"/>
          </p:nvPr>
        </p:nvSpPr>
        <p:spPr>
          <a:xfrm>
            <a:off x="3764280" y="2452689"/>
            <a:ext cx="4884964" cy="5876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Giáo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Viên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Hướng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Dẫn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Ts.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Ninh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Khánh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Duy</a:t>
            </a:r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D089BC-DAFB-45E1-B1A8-FD9EBFB146F5}"/>
              </a:ext>
            </a:extLst>
          </p:cNvPr>
          <p:cNvSpPr/>
          <p:nvPr/>
        </p:nvSpPr>
        <p:spPr>
          <a:xfrm>
            <a:off x="3638549" y="65149"/>
            <a:ext cx="3143251" cy="5923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Xử</a:t>
            </a:r>
            <a:r>
              <a:rPr lang="en-US" sz="1800" dirty="0"/>
              <a:t> Lý </a:t>
            </a:r>
            <a:r>
              <a:rPr lang="en-US" sz="1800" dirty="0" err="1"/>
              <a:t>Tín</a:t>
            </a:r>
            <a:r>
              <a:rPr lang="en-US" sz="1800" dirty="0"/>
              <a:t> </a:t>
            </a:r>
            <a:r>
              <a:rPr lang="en-US" sz="1800" dirty="0" err="1"/>
              <a:t>Hiệu</a:t>
            </a:r>
            <a:r>
              <a:rPr lang="en-US" sz="1800" dirty="0"/>
              <a:t> </a:t>
            </a:r>
            <a:r>
              <a:rPr lang="en-US" sz="1800" dirty="0" err="1"/>
              <a:t>Số</a:t>
            </a:r>
            <a:endParaRPr lang="vi-VN" sz="1800" dirty="0"/>
          </a:p>
        </p:txBody>
      </p:sp>
      <p:sp>
        <p:nvSpPr>
          <p:cNvPr id="5" name="Google Shape;163;p30">
            <a:extLst>
              <a:ext uri="{FF2B5EF4-FFF2-40B4-BE49-F238E27FC236}">
                <a16:creationId xmlns:a16="http://schemas.microsoft.com/office/drawing/2014/main" id="{4B80A0AF-FFE9-47A3-BF73-6A3F7F306BF7}"/>
              </a:ext>
            </a:extLst>
          </p:cNvPr>
          <p:cNvSpPr txBox="1">
            <a:spLocks/>
          </p:cNvSpPr>
          <p:nvPr/>
        </p:nvSpPr>
        <p:spPr>
          <a:xfrm>
            <a:off x="4495800" y="3038478"/>
            <a:ext cx="4648200" cy="542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1600" b="0" i="0" u="none" strike="noStrike" cap="none"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pPr marL="0" indent="0"/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Sinh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Viên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Thực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Hiện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Lý Thanh Hải</a:t>
            </a:r>
          </a:p>
        </p:txBody>
      </p:sp>
      <p:sp>
        <p:nvSpPr>
          <p:cNvPr id="6" name="Google Shape;163;p30">
            <a:extLst>
              <a:ext uri="{FF2B5EF4-FFF2-40B4-BE49-F238E27FC236}">
                <a16:creationId xmlns:a16="http://schemas.microsoft.com/office/drawing/2014/main" id="{C0558050-C431-44FB-805B-31815798AEFC}"/>
              </a:ext>
            </a:extLst>
          </p:cNvPr>
          <p:cNvSpPr txBox="1">
            <a:spLocks/>
          </p:cNvSpPr>
          <p:nvPr/>
        </p:nvSpPr>
        <p:spPr>
          <a:xfrm>
            <a:off x="4495800" y="3589498"/>
            <a:ext cx="4648200" cy="542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1600" b="0" i="0" u="none" strike="noStrike" cap="none"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pPr marL="0" indent="0"/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Mã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Số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Sinh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Viên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102190061</a:t>
            </a:r>
          </a:p>
        </p:txBody>
      </p:sp>
      <p:sp>
        <p:nvSpPr>
          <p:cNvPr id="7" name="Google Shape;163;p30">
            <a:extLst>
              <a:ext uri="{FF2B5EF4-FFF2-40B4-BE49-F238E27FC236}">
                <a16:creationId xmlns:a16="http://schemas.microsoft.com/office/drawing/2014/main" id="{7EF6E67A-108A-4469-9C35-66A99E908375}"/>
              </a:ext>
            </a:extLst>
          </p:cNvPr>
          <p:cNvSpPr txBox="1">
            <a:spLocks/>
          </p:cNvSpPr>
          <p:nvPr/>
        </p:nvSpPr>
        <p:spPr>
          <a:xfrm>
            <a:off x="4495800" y="4211957"/>
            <a:ext cx="4648200" cy="46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1600" b="0" i="0" u="none" strike="noStrike" cap="none"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pPr marL="0" indent="0"/>
            <a:r>
              <a:rPr lang="en-US" sz="1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Lớp</a:t>
            </a:r>
            <a:r>
              <a:rPr lang="en-US" sz="1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19TCLC_DT2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9AA0B3-DE77-4B51-A67D-3108B5B0C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" y="1518699"/>
            <a:ext cx="5440680" cy="35377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0B2CD7-C705-4F84-898D-C91F26667C91}"/>
              </a:ext>
            </a:extLst>
          </p:cNvPr>
          <p:cNvSpPr txBox="1"/>
          <p:nvPr/>
        </p:nvSpPr>
        <p:spPr>
          <a:xfrm>
            <a:off x="5685183" y="1708205"/>
            <a:ext cx="3619003" cy="2357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Nhận xét: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Đường F0 tương đối chính xác so với                                                                                 pitch contour trong wavesurfer.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Mean và std tính được có sai số tương đối với mean và std của file lab.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Vẫn xuất hiện một vài pitch ảo.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45161F-F0D8-4897-877C-E9DFA8434DB7}"/>
              </a:ext>
            </a:extLst>
          </p:cNvPr>
          <p:cNvSpPr txBox="1"/>
          <p:nvPr/>
        </p:nvSpPr>
        <p:spPr>
          <a:xfrm>
            <a:off x="5216056" y="276499"/>
            <a:ext cx="4579620" cy="124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Kết quả: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Phone_</a:t>
            </a: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</a:t>
            </a: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145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F0std = </a:t>
            </a: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33.7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(file lab).</a:t>
            </a:r>
            <a:endParaRPr lang="vi-VN" sz="1500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125.0039, F0std = 41.9752.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A7388C-0CED-4D6B-A609-84CB41CF1A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052" y="172505"/>
            <a:ext cx="4898004" cy="125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74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25B3F5-4E18-40EE-999E-4D80926B6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560" y="1310640"/>
            <a:ext cx="5311140" cy="36834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C4F1AD-933E-4F43-A2C9-C0C05C3A938B}"/>
              </a:ext>
            </a:extLst>
          </p:cNvPr>
          <p:cNvSpPr txBox="1"/>
          <p:nvPr/>
        </p:nvSpPr>
        <p:spPr>
          <a:xfrm>
            <a:off x="-471488" y="419287"/>
            <a:ext cx="4572000" cy="124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Kết quả: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Phone_M2</a:t>
            </a: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</a:t>
            </a: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129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F0std = 18.6(file lab).</a:t>
            </a:r>
            <a:endParaRPr lang="vi-VN" sz="1500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119.645, F0std = </a:t>
            </a: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24.346.</a:t>
            </a:r>
            <a:endParaRPr lang="vi-VN" sz="1500" kern="1400" spc="-10" dirty="0">
              <a:solidFill>
                <a:srgbClr val="FFFFFF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BDA821-990A-40CC-B3E8-4E45825B1BD7}"/>
              </a:ext>
            </a:extLst>
          </p:cNvPr>
          <p:cNvSpPr txBox="1"/>
          <p:nvPr/>
        </p:nvSpPr>
        <p:spPr>
          <a:xfrm>
            <a:off x="-1" y="1661487"/>
            <a:ext cx="3629025" cy="2357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Nhận xét: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Đường F0 tương đối chính xác so với                                                                                 pitch contour trong wavesurfer.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Mean và std tính được có sai số tương đối với mean và std của file lab.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Vẫn xuất hiện một vài pitch ảo.</a:t>
            </a:r>
            <a:endParaRPr lang="vi-VN" sz="15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654DB28-6D90-40D7-A7D3-E7C4812B3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09060" y="149428"/>
            <a:ext cx="4639586" cy="1039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27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DD6CE-7389-4F48-9EC8-458765483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320" y="2150850"/>
            <a:ext cx="2927400" cy="841800"/>
          </a:xfrm>
        </p:spPr>
        <p:txBody>
          <a:bodyPr/>
          <a:lstStyle/>
          <a:p>
            <a:r>
              <a:rPr lang="vi-VN" sz="2200" b="1" dirty="0">
                <a:latin typeface="+mj-lt"/>
              </a:rPr>
              <a:t>Đề xuất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3E5099-3D3C-4877-A225-90201D6FE98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33893" y="586260"/>
            <a:ext cx="2940827" cy="1349700"/>
          </a:xfrm>
        </p:spPr>
        <p:txBody>
          <a:bodyPr/>
          <a:lstStyle/>
          <a:p>
            <a:r>
              <a:rPr lang="vi-VN" dirty="0"/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4063018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DD6CE-7389-4F48-9EC8-45876548350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05740" y="535623"/>
            <a:ext cx="2927350" cy="841375"/>
          </a:xfrm>
        </p:spPr>
        <p:txBody>
          <a:bodyPr/>
          <a:lstStyle/>
          <a:p>
            <a:r>
              <a:rPr lang="vi-VN" sz="2200" b="1" dirty="0">
                <a:latin typeface="+mj-lt"/>
              </a:rPr>
              <a:t>- Giải pháp đề xuất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CF4A2-D2D8-4B7A-9F4D-45C4637FF727}"/>
              </a:ext>
            </a:extLst>
          </p:cNvPr>
          <p:cNvSpPr txBox="1"/>
          <p:nvPr/>
        </p:nvSpPr>
        <p:spPr>
          <a:xfrm>
            <a:off x="847090" y="1376998"/>
            <a:ext cx="4572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sz="1800" dirty="0">
                <a:solidFill>
                  <a:srgbClr val="FFFFFF"/>
                </a:solidFill>
                <a:latin typeface="+mj-lt"/>
              </a:rPr>
              <a:t>+ Tìm các giá trị cực tiểu cục bộ.</a:t>
            </a:r>
          </a:p>
          <a:p>
            <a:endParaRPr lang="vi-VN" sz="1800" dirty="0">
              <a:solidFill>
                <a:srgbClr val="FFFFFF"/>
              </a:solidFill>
              <a:latin typeface="+mj-lt"/>
            </a:endParaRPr>
          </a:p>
          <a:p>
            <a:r>
              <a:rPr lang="vi-VN" sz="1800" dirty="0">
                <a:solidFill>
                  <a:srgbClr val="FFFFFF"/>
                </a:solidFill>
                <a:latin typeface="+mj-lt"/>
              </a:rPr>
              <a:t>+ Tìm ngưỡng bằng phương pháp tự động.</a:t>
            </a:r>
          </a:p>
          <a:p>
            <a:endParaRPr lang="vi-VN" sz="1800" dirty="0">
              <a:solidFill>
                <a:srgbClr val="FFFFFF"/>
              </a:solidFill>
              <a:latin typeface="+mj-lt"/>
            </a:endParaRPr>
          </a:p>
          <a:p>
            <a:r>
              <a:rPr lang="vi-VN" sz="1800" dirty="0">
                <a:solidFill>
                  <a:srgbClr val="FFFFFF"/>
                </a:solidFill>
                <a:latin typeface="+mj-lt"/>
              </a:rPr>
              <a:t>+ Dùng thuật toán lọc trung vị.</a:t>
            </a:r>
          </a:p>
        </p:txBody>
      </p:sp>
    </p:spTree>
    <p:extLst>
      <p:ext uri="{BB962C8B-B14F-4D97-AF65-F5344CB8AC3E}">
        <p14:creationId xmlns:p14="http://schemas.microsoft.com/office/powerpoint/2010/main" val="1387130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DD6CE-7389-4F48-9EC8-458765483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7320" y="2150850"/>
            <a:ext cx="3285540" cy="841800"/>
          </a:xfrm>
        </p:spPr>
        <p:txBody>
          <a:bodyPr/>
          <a:lstStyle/>
          <a:p>
            <a:r>
              <a:rPr lang="vi-VN" sz="2200" b="1" dirty="0">
                <a:latin typeface="+mj-lt"/>
              </a:rPr>
              <a:t>Chạy chương trình demo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23E5099-3D3C-4877-A225-90201D6FE98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533893" y="586260"/>
            <a:ext cx="2940827" cy="1349700"/>
          </a:xfrm>
        </p:spPr>
        <p:txBody>
          <a:bodyPr/>
          <a:lstStyle/>
          <a:p>
            <a:r>
              <a:rPr lang="vi-VN" dirty="0"/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27979079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23E5099-3D3C-4877-A225-90201D6FE988}"/>
              </a:ext>
            </a:extLst>
          </p:cNvPr>
          <p:cNvSpPr>
            <a:spLocks noGrp="1"/>
          </p:cNvSpPr>
          <p:nvPr>
            <p:ph type="title" idx="2"/>
          </p:nvPr>
        </p:nvSpPr>
        <p:spPr>
          <a:xfrm>
            <a:off x="2545326" y="1896900"/>
            <a:ext cx="4274574" cy="1349700"/>
          </a:xfrm>
        </p:spPr>
        <p:txBody>
          <a:bodyPr/>
          <a:lstStyle/>
          <a:p>
            <a:r>
              <a:rPr lang="vi-VN" sz="3000" dirty="0">
                <a:latin typeface="+mj-lt"/>
              </a:rPr>
              <a:t>Thank You for listenning!</a:t>
            </a:r>
          </a:p>
        </p:txBody>
      </p:sp>
    </p:spTree>
    <p:extLst>
      <p:ext uri="{BB962C8B-B14F-4D97-AF65-F5344CB8AC3E}">
        <p14:creationId xmlns:p14="http://schemas.microsoft.com/office/powerpoint/2010/main" val="2989633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20000" y="1484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NỘI DUNG</a:t>
            </a:r>
            <a:endParaRPr dirty="0">
              <a:latin typeface="+mj-lt"/>
            </a:endParaRPr>
          </a:p>
        </p:txBody>
      </p:sp>
      <p:sp>
        <p:nvSpPr>
          <p:cNvPr id="175" name="Google Shape;175;p32"/>
          <p:cNvSpPr txBox="1">
            <a:spLocks noGrp="1"/>
          </p:cNvSpPr>
          <p:nvPr>
            <p:ph type="subTitle" idx="1"/>
          </p:nvPr>
        </p:nvSpPr>
        <p:spPr>
          <a:xfrm>
            <a:off x="1973158" y="1022819"/>
            <a:ext cx="5213138" cy="5067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vi-VN" sz="1800" b="1" dirty="0">
                <a:solidFill>
                  <a:srgbClr val="FFFFFF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rPr>
              <a:t>Sơ đồ thuật toán tìm F0 bằng hàm amdf.</a:t>
            </a:r>
            <a:endParaRPr sz="1800" dirty="0">
              <a:solidFill>
                <a:srgbClr val="FFFFFF"/>
              </a:solidFill>
              <a:latin typeface="+mj-lt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8" name="Google Shape;178;p32"/>
          <p:cNvSpPr txBox="1">
            <a:spLocks noGrp="1"/>
          </p:cNvSpPr>
          <p:nvPr>
            <p:ph type="title" idx="4"/>
          </p:nvPr>
        </p:nvSpPr>
        <p:spPr>
          <a:xfrm>
            <a:off x="1435553" y="1027924"/>
            <a:ext cx="522576" cy="4918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01</a:t>
            </a:r>
            <a:endParaRPr sz="2000" dirty="0"/>
          </a:p>
        </p:txBody>
      </p:sp>
      <p:sp>
        <p:nvSpPr>
          <p:cNvPr id="179" name="Google Shape;179;p32"/>
          <p:cNvSpPr txBox="1">
            <a:spLocks noGrp="1"/>
          </p:cNvSpPr>
          <p:nvPr>
            <p:ph type="subTitle" idx="5"/>
          </p:nvPr>
        </p:nvSpPr>
        <p:spPr>
          <a:xfrm>
            <a:off x="1973158" y="1870020"/>
            <a:ext cx="5450204" cy="5067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vi-VN" sz="1800" b="1" dirty="0">
                <a:solidFill>
                  <a:srgbClr val="FFFFFF"/>
                </a:solidFill>
                <a:latin typeface="+mj-lt"/>
                <a:ea typeface="Times New Roman" panose="02020603050405020304" pitchFamily="18" charset="0"/>
              </a:rPr>
              <a:t>Cách xác định ngưỡng và kết quả thực nghiệm trên tín hiệu kiểm thử. </a:t>
            </a:r>
            <a:endParaRPr sz="1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5" name="Google Shape;178;p32">
            <a:extLst>
              <a:ext uri="{FF2B5EF4-FFF2-40B4-BE49-F238E27FC236}">
                <a16:creationId xmlns:a16="http://schemas.microsoft.com/office/drawing/2014/main" id="{D746E265-DD6F-40BF-81D2-D351AB4563EE}"/>
              </a:ext>
            </a:extLst>
          </p:cNvPr>
          <p:cNvSpPr txBox="1">
            <a:spLocks/>
          </p:cNvSpPr>
          <p:nvPr/>
        </p:nvSpPr>
        <p:spPr>
          <a:xfrm>
            <a:off x="1435553" y="1785074"/>
            <a:ext cx="522576" cy="546451"/>
          </a:xfrm>
          <a:prstGeom prst="rect">
            <a:avLst/>
          </a:prstGeom>
          <a:solidFill>
            <a:srgbClr val="EE737D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000" dirty="0"/>
              <a:t>02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A524C0-D83B-4D05-930D-524A1939FE3E}"/>
              </a:ext>
            </a:extLst>
          </p:cNvPr>
          <p:cNvSpPr txBox="1"/>
          <p:nvPr/>
        </p:nvSpPr>
        <p:spPr>
          <a:xfrm>
            <a:off x="2257956" y="2367191"/>
            <a:ext cx="597021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sz="1800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a. Cách xác định ngưỡng.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C75733-D1C0-40AA-A4D4-6CC190DAC2DA}"/>
              </a:ext>
            </a:extLst>
          </p:cNvPr>
          <p:cNvSpPr txBox="1"/>
          <p:nvPr/>
        </p:nvSpPr>
        <p:spPr>
          <a:xfrm>
            <a:off x="1805729" y="2811975"/>
            <a:ext cx="6422437" cy="463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Bef>
                <a:spcPts val="600"/>
              </a:spcBef>
            </a:pPr>
            <a:r>
              <a:rPr lang="fr-FR" sz="1800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lang="vi-VN" sz="1800" kern="1400" spc="-10" dirty="0">
                <a:solidFill>
                  <a:srgbClr val="FFFF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 quả thực nghiệm.</a:t>
            </a:r>
            <a:endParaRPr lang="vi-VN" sz="1800" kern="1400" spc="-10" dirty="0">
              <a:solidFill>
                <a:srgbClr val="FFFFFF"/>
              </a:solidFill>
              <a:effectLst/>
              <a:latin typeface="VNtimes new roman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178;p32">
            <a:extLst>
              <a:ext uri="{FF2B5EF4-FFF2-40B4-BE49-F238E27FC236}">
                <a16:creationId xmlns:a16="http://schemas.microsoft.com/office/drawing/2014/main" id="{271C962A-7931-4238-9C86-30B44151D7C1}"/>
              </a:ext>
            </a:extLst>
          </p:cNvPr>
          <p:cNvSpPr txBox="1">
            <a:spLocks/>
          </p:cNvSpPr>
          <p:nvPr/>
        </p:nvSpPr>
        <p:spPr>
          <a:xfrm>
            <a:off x="1435553" y="3377833"/>
            <a:ext cx="522576" cy="491829"/>
          </a:xfrm>
          <a:prstGeom prst="rect">
            <a:avLst/>
          </a:prstGeom>
          <a:solidFill>
            <a:srgbClr val="EE737D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vi-VN" sz="2000" dirty="0"/>
              <a:t>03</a:t>
            </a:r>
            <a:endParaRPr lang="en" sz="2000" dirty="0"/>
          </a:p>
        </p:txBody>
      </p:sp>
      <p:sp>
        <p:nvSpPr>
          <p:cNvPr id="12" name="Google Shape;179;p32">
            <a:extLst>
              <a:ext uri="{FF2B5EF4-FFF2-40B4-BE49-F238E27FC236}">
                <a16:creationId xmlns:a16="http://schemas.microsoft.com/office/drawing/2014/main" id="{64BC2856-85E7-4260-9511-C0622944FA3C}"/>
              </a:ext>
            </a:extLst>
          </p:cNvPr>
          <p:cNvSpPr txBox="1">
            <a:spLocks/>
          </p:cNvSpPr>
          <p:nvPr/>
        </p:nvSpPr>
        <p:spPr>
          <a:xfrm>
            <a:off x="1958129" y="3377833"/>
            <a:ext cx="5450204" cy="506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vi-VN" sz="1800" b="1" dirty="0">
                <a:solidFill>
                  <a:srgbClr val="FFFFFF"/>
                </a:solidFill>
                <a:latin typeface="+mj-lt"/>
              </a:rPr>
              <a:t>Đề xuất.</a:t>
            </a:r>
            <a:endParaRPr lang="vi-VN" sz="1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3" name="Google Shape;178;p32">
            <a:extLst>
              <a:ext uri="{FF2B5EF4-FFF2-40B4-BE49-F238E27FC236}">
                <a16:creationId xmlns:a16="http://schemas.microsoft.com/office/drawing/2014/main" id="{EE9EC6AA-BD49-4841-9C62-1E04988D9ADD}"/>
              </a:ext>
            </a:extLst>
          </p:cNvPr>
          <p:cNvSpPr txBox="1">
            <a:spLocks/>
          </p:cNvSpPr>
          <p:nvPr/>
        </p:nvSpPr>
        <p:spPr>
          <a:xfrm>
            <a:off x="1435553" y="4115576"/>
            <a:ext cx="522576" cy="491829"/>
          </a:xfrm>
          <a:prstGeom prst="rect">
            <a:avLst/>
          </a:prstGeom>
          <a:solidFill>
            <a:srgbClr val="EE737D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vi-VN" sz="2000" dirty="0"/>
              <a:t>04</a:t>
            </a:r>
            <a:endParaRPr lang="en" sz="2000" dirty="0"/>
          </a:p>
        </p:txBody>
      </p:sp>
      <p:sp>
        <p:nvSpPr>
          <p:cNvPr id="14" name="Google Shape;179;p32">
            <a:extLst>
              <a:ext uri="{FF2B5EF4-FFF2-40B4-BE49-F238E27FC236}">
                <a16:creationId xmlns:a16="http://schemas.microsoft.com/office/drawing/2014/main" id="{B08533FB-7A04-44E8-B452-850B5A3BA9EA}"/>
              </a:ext>
            </a:extLst>
          </p:cNvPr>
          <p:cNvSpPr txBox="1">
            <a:spLocks/>
          </p:cNvSpPr>
          <p:nvPr/>
        </p:nvSpPr>
        <p:spPr>
          <a:xfrm>
            <a:off x="1973158" y="4109367"/>
            <a:ext cx="5450204" cy="506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vi-VN" sz="1800" b="1" dirty="0">
                <a:solidFill>
                  <a:srgbClr val="FFFFFF"/>
                </a:solidFill>
                <a:latin typeface="+mj-lt"/>
              </a:rPr>
              <a:t>Chạy chương trình</a:t>
            </a:r>
            <a:r>
              <a:rPr lang="vi-VN" sz="1800" b="1" dirty="0">
                <a:latin typeface="+mj-lt"/>
              </a:rPr>
              <a:t>.</a:t>
            </a:r>
            <a:endParaRPr lang="vi-VN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674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/>
      <p:bldP spid="179" grpId="0"/>
      <p:bldP spid="21" grpId="0"/>
      <p:bldP spid="23" grpId="0"/>
      <p:bldP spid="1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597316" y="1546860"/>
            <a:ext cx="5125304" cy="15940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2200" b="1" dirty="0">
                <a:latin typeface="+mj-lt"/>
              </a:rPr>
              <a:t>Sơ đồ thuật toán tìm F0 bằng hàm amdf.</a:t>
            </a:r>
          </a:p>
        </p:txBody>
      </p:sp>
      <p:sp>
        <p:nvSpPr>
          <p:cNvPr id="208" name="Google Shape;208;p35"/>
          <p:cNvSpPr txBox="1">
            <a:spLocks noGrp="1"/>
          </p:cNvSpPr>
          <p:nvPr>
            <p:ph type="title" idx="2"/>
          </p:nvPr>
        </p:nvSpPr>
        <p:spPr>
          <a:xfrm>
            <a:off x="597316" y="419622"/>
            <a:ext cx="3297300" cy="11272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1691640" y="-80010"/>
            <a:ext cx="7086600" cy="632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en-US" sz="1800" b="1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F0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amdf</a:t>
            </a:r>
            <a:endParaRPr lang="vi-VN" sz="1800" b="1" kern="1400" spc="-10" dirty="0">
              <a:solidFill>
                <a:srgbClr val="FFFF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138E16-84FA-4D5F-AD97-E025F863F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" y="640080"/>
            <a:ext cx="7787640" cy="43510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681136" y="1554480"/>
            <a:ext cx="4835744" cy="13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2200" b="1" dirty="0">
                <a:effectLst/>
                <a:latin typeface="+mj-lt"/>
                <a:ea typeface="Times New Roman" panose="02020603050405020304" pitchFamily="18" charset="0"/>
              </a:rPr>
              <a:t>Cách xác định ngưỡng và kết quả thực nghiệm trên tín hiệu kiểm thử.</a:t>
            </a:r>
            <a:endParaRPr lang="vi-VN" sz="2200" dirty="0">
              <a:latin typeface="+mj-lt"/>
            </a:endParaRPr>
          </a:p>
        </p:txBody>
      </p:sp>
      <p:sp>
        <p:nvSpPr>
          <p:cNvPr id="208" name="Google Shape;208;p35"/>
          <p:cNvSpPr txBox="1">
            <a:spLocks noGrp="1"/>
          </p:cNvSpPr>
          <p:nvPr>
            <p:ph type="title" idx="2"/>
          </p:nvPr>
        </p:nvSpPr>
        <p:spPr>
          <a:xfrm>
            <a:off x="681136" y="411480"/>
            <a:ext cx="32973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577354" y="165882"/>
            <a:ext cx="680642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2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Cách tìm ngưỡng để xác định khung tín hiệu.</a:t>
            </a:r>
            <a:endParaRPr lang="vi-VN" sz="2200" dirty="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F29A89-C5D9-4FE5-8705-11A7F0A3AA67}"/>
              </a:ext>
            </a:extLst>
          </p:cNvPr>
          <p:cNvSpPr txBox="1"/>
          <p:nvPr/>
        </p:nvSpPr>
        <p:spPr>
          <a:xfrm>
            <a:off x="706895" y="828468"/>
            <a:ext cx="64101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35839D2-1E91-477C-889C-77AFC7C95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354" y="837933"/>
            <a:ext cx="7972286" cy="346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69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0D41B17-1459-4529-817F-139DBA0BC6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" y="609600"/>
            <a:ext cx="8869680" cy="196214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CC93EB2-D431-44EA-8021-F7A3EB1FC048}"/>
                  </a:ext>
                </a:extLst>
              </p:cNvPr>
              <p:cNvSpPr txBox="1"/>
              <p:nvPr/>
            </p:nvSpPr>
            <p:spPr>
              <a:xfrm>
                <a:off x="698058" y="3087113"/>
                <a:ext cx="7569642" cy="11337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7200" algn="just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=&gt; Ngưỡng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vi-VN" sz="1800" i="1" kern="1400" spc="-10" smtClean="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vi-VN" sz="1800" i="0" kern="1400" spc="-10" dirty="0">
                            <a:solidFill>
                              <a:srgbClr val="FFFFFF"/>
                            </a:solidFill>
                            <a:latin typeface="+mj-lt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0.328648 + 0.341712 + 0.314698 + 0.315477</m:t>
                        </m:r>
                      </m:num>
                      <m:den>
                        <m:r>
                          <a:rPr lang="vi-VN" sz="1800" b="0" i="1" kern="1400" spc="-10" smtClean="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= </a:t>
                </a:r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0.325133 </a:t>
                </a:r>
                <a14:m>
                  <m:oMath xmlns:m="http://schemas.openxmlformats.org/officeDocument/2006/math">
                    <m:r>
                      <a:rPr lang="vi-VN" sz="1800" i="1" kern="1400" spc="-10" smtClean="0">
                        <a:solidFill>
                          <a:srgbClr val="FFFFFF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≈</m:t>
                    </m:r>
                  </m:oMath>
                </a14:m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0.33</a:t>
                </a:r>
              </a:p>
              <a:p>
                <a:pPr indent="457200" algn="just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vi-VN" sz="1800" u="sng" kern="1400" spc="-10" dirty="0">
                    <a:solidFill>
                      <a:srgbClr val="FFFFFF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vi-VN" sz="1800" u="sng" kern="1400" spc="-10" dirty="0">
                  <a:solidFill>
                    <a:srgbClr val="FFFFFF"/>
                  </a:solidFill>
                  <a:effectLst/>
                  <a:latin typeface="VNtimes new roman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CC93EB2-D431-44EA-8021-F7A3EB1FC0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058" y="3087113"/>
                <a:ext cx="7569642" cy="113377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9262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335280" y="97302"/>
            <a:ext cx="549987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</a:t>
            </a:r>
            <a:r>
              <a:rPr lang="vi-VN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2000" dirty="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878803-859F-4E5C-B771-70A5ED143463}"/>
              </a:ext>
            </a:extLst>
          </p:cNvPr>
          <p:cNvSpPr txBox="1"/>
          <p:nvPr/>
        </p:nvSpPr>
        <p:spPr>
          <a:xfrm>
            <a:off x="4799386" y="384604"/>
            <a:ext cx="4572000" cy="124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Kết quả: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Studio_F2</a:t>
            </a: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200, F0std = 46.1(file lab).</a:t>
            </a:r>
            <a:endParaRPr lang="vi-VN" sz="1500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177.851, F0std = 62.66.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2F8BC2-039F-4610-A662-B25279CA353E}"/>
              </a:ext>
            </a:extLst>
          </p:cNvPr>
          <p:cNvSpPr txBox="1"/>
          <p:nvPr/>
        </p:nvSpPr>
        <p:spPr>
          <a:xfrm>
            <a:off x="5288280" y="1738263"/>
            <a:ext cx="3847106" cy="19346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Nhận xét: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Đường F0 tương đối chính xác so với                                                                                 pitch contour trong wavesurfer.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Mean và std tính được có sai số tương đối với mean và std của file lab.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F11D14A-4496-4E58-B07A-3B8FD4285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" y="1765091"/>
            <a:ext cx="5052060" cy="328110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C6B28E1-A633-4749-92CB-F28A1ADF2665}"/>
              </a:ext>
            </a:extLst>
          </p:cNvPr>
          <p:cNvSpPr txBox="1"/>
          <p:nvPr/>
        </p:nvSpPr>
        <p:spPr>
          <a:xfrm>
            <a:off x="5288280" y="3960474"/>
            <a:ext cx="385572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endParaRPr lang="vi-VN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9F68E76-2AC7-4537-B135-357800271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" y="571834"/>
            <a:ext cx="4236720" cy="107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65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B83096-0831-4DA7-ABE6-C19495ECD57C}"/>
              </a:ext>
            </a:extLst>
          </p:cNvPr>
          <p:cNvSpPr txBox="1"/>
          <p:nvPr/>
        </p:nvSpPr>
        <p:spPr>
          <a:xfrm>
            <a:off x="0" y="1748245"/>
            <a:ext cx="3733137" cy="23578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Nhận xét: 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Đường F0 tương đối chính xác so với                                                                                pitch contour trong wavesurfer.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Mean và std tính được có sai số tương đối với mean và std của file lab.</a:t>
            </a:r>
          </a:p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Vẫn xuất hiện một vài pitch ảo.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A4E65B-AF96-4F81-A29B-501635744797}"/>
              </a:ext>
            </a:extLst>
          </p:cNvPr>
          <p:cNvSpPr txBox="1"/>
          <p:nvPr/>
        </p:nvSpPr>
        <p:spPr>
          <a:xfrm>
            <a:off x="-464820" y="506045"/>
            <a:ext cx="6378603" cy="1242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Kết quả: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Studio_M2</a:t>
            </a: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</a:t>
            </a: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155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F0std = </a:t>
            </a:r>
            <a:r>
              <a:rPr lang="vi-VN" sz="1500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30.8</a:t>
            </a: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(file lab).</a:t>
            </a:r>
            <a:endParaRPr lang="vi-VN" sz="1500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sz="1500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130.7752, F0std = 42.55.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402C90-8261-4359-BAE6-7DC046451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3211" y="1478943"/>
            <a:ext cx="5234940" cy="35467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91CF28A-6CCD-4D81-89C9-FC5CEB466A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7457" y="216662"/>
            <a:ext cx="4643562" cy="1175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5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chitecture major for college by Slidesgo">
  <a:themeElements>
    <a:clrScheme name="Simple Light">
      <a:dk1>
        <a:srgbClr val="FFFCEB"/>
      </a:dk1>
      <a:lt1>
        <a:srgbClr val="FFFCEB"/>
      </a:lt1>
      <a:dk2>
        <a:srgbClr val="FFFCEB"/>
      </a:dk2>
      <a:lt2>
        <a:srgbClr val="21516B"/>
      </a:lt2>
      <a:accent1>
        <a:srgbClr val="EE737D"/>
      </a:accent1>
      <a:accent2>
        <a:srgbClr val="FFFCEB"/>
      </a:accent2>
      <a:accent3>
        <a:srgbClr val="21516B"/>
      </a:accent3>
      <a:accent4>
        <a:srgbClr val="EE737D"/>
      </a:accent4>
      <a:accent5>
        <a:srgbClr val="FFFCEB"/>
      </a:accent5>
      <a:accent6>
        <a:srgbClr val="21516B"/>
      </a:accent6>
      <a:hlink>
        <a:srgbClr val="FFFC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6EE8DFE94D14449512DBAF9BA8E700" ma:contentTypeVersion="5" ma:contentTypeDescription="Create a new document." ma:contentTypeScope="" ma:versionID="1c8b1f3027a41ab8aaaeaf364d315617">
  <xsd:schema xmlns:xsd="http://www.w3.org/2001/XMLSchema" xmlns:xs="http://www.w3.org/2001/XMLSchema" xmlns:p="http://schemas.microsoft.com/office/2006/metadata/properties" xmlns:ns3="bcc93e5d-aa92-4340-bbe9-3f48eda4f7a5" xmlns:ns4="e26b1b60-1f33-4f4e-bff5-0f62f09d6209" targetNamespace="http://schemas.microsoft.com/office/2006/metadata/properties" ma:root="true" ma:fieldsID="91147bcb72a3573732647367c6766791" ns3:_="" ns4:_="">
    <xsd:import namespace="bcc93e5d-aa92-4340-bbe9-3f48eda4f7a5"/>
    <xsd:import namespace="e26b1b60-1f33-4f4e-bff5-0f62f09d620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c93e5d-aa92-4340-bbe9-3f48eda4f7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6b1b60-1f33-4f4e-bff5-0f62f09d620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7DD3167-1D5C-40DB-A093-555E7A6240A8}">
  <ds:schemaRefs>
    <ds:schemaRef ds:uri="bcc93e5d-aa92-4340-bbe9-3f48eda4f7a5"/>
    <ds:schemaRef ds:uri="e26b1b60-1f33-4f4e-bff5-0f62f09d620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BD3D954-1C4E-4BC1-A61C-42C44A31C98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6DC22AD-2F55-4A74-8CEE-7809A38D9574}">
  <ds:schemaRefs>
    <ds:schemaRef ds:uri="bcc93e5d-aa92-4340-bbe9-3f48eda4f7a5"/>
    <ds:schemaRef ds:uri="e26b1b60-1f33-4f4e-bff5-0f62f09d620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1369</TotalTime>
  <Words>503</Words>
  <Application>Microsoft Office PowerPoint</Application>
  <PresentationFormat>On-screen Show (16:9)</PresentationFormat>
  <Paragraphs>66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Tahoma</vt:lpstr>
      <vt:lpstr>M PLUS Rounded 1c</vt:lpstr>
      <vt:lpstr>Arial</vt:lpstr>
      <vt:lpstr>#9Slide03 Bebas Neue Bold</vt:lpstr>
      <vt:lpstr>VNtimes new roman</vt:lpstr>
      <vt:lpstr>Bebas Neue</vt:lpstr>
      <vt:lpstr>Cambria Math</vt:lpstr>
      <vt:lpstr>Times New Roman</vt:lpstr>
      <vt:lpstr>Architecture major for college by Slidesgo</vt:lpstr>
      <vt:lpstr>Tìm tần số cơ bản của tín hiệu tiếng nói                                                           Nhóm 06</vt:lpstr>
      <vt:lpstr>NỘI DUNG</vt:lpstr>
      <vt:lpstr>Sơ đồ thuật toán tìm F0 bằng hàm amdf.</vt:lpstr>
      <vt:lpstr>        Sơ đồ thuật toán tính F0 theo hàm amdf</vt:lpstr>
      <vt:lpstr>Cách xác định ngưỡng và kết quả thực nghiệm trên tín hiệu kiểm thử.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Đề xuất</vt:lpstr>
      <vt:lpstr>- Giải pháp đề xuất</vt:lpstr>
      <vt:lpstr>Chạy chương trình demo</vt:lpstr>
      <vt:lpstr>Thank You for listenning!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Quản lý dự án 19NH10</dc:title>
  <dc:creator>Admin</dc:creator>
  <cp:lastModifiedBy>Lý Thanh Hải</cp:lastModifiedBy>
  <cp:revision>88</cp:revision>
  <dcterms:modified xsi:type="dcterms:W3CDTF">2021-10-20T11:05:23Z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0x010100BF6EE8DFE94D14449512DBAF9BA8E700</vt:lpwstr>
  </property>
</Properties>
</file>

<file path=docProps/thumbnail.jpeg>
</file>